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60" r:id="rId4"/>
    <p:sldId id="263" r:id="rId5"/>
    <p:sldId id="264" r:id="rId6"/>
    <p:sldId id="258" r:id="rId7"/>
    <p:sldId id="272" r:id="rId8"/>
    <p:sldId id="261" r:id="rId9"/>
    <p:sldId id="268" r:id="rId10"/>
    <p:sldId id="270" r:id="rId11"/>
    <p:sldId id="273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7F983-44A6-4513-A07D-3CD936A0527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6798B-35F6-4E0E-BB52-8C838E0266D6}">
      <dgm:prSet phldrT="[Text]"/>
      <dgm:spPr/>
      <dgm:t>
        <a:bodyPr/>
        <a:lstStyle/>
        <a:p>
          <a:r>
            <a:rPr lang="en-GB" dirty="0" smtClean="0"/>
            <a:t>Drugs </a:t>
          </a:r>
          <a:endParaRPr lang="en-GB" dirty="0"/>
        </a:p>
      </dgm:t>
    </dgm:pt>
    <dgm:pt modelId="{C6CE42F5-E18F-4B8A-AD4E-5B91BCC3AF25}" type="parTrans" cxnId="{0F9F7972-54E9-44DD-A04B-F75AD0C3921D}">
      <dgm:prSet/>
      <dgm:spPr/>
      <dgm:t>
        <a:bodyPr/>
        <a:lstStyle/>
        <a:p>
          <a:endParaRPr lang="en-GB"/>
        </a:p>
      </dgm:t>
    </dgm:pt>
    <dgm:pt modelId="{A0353547-F0A5-41F3-9304-FBDCEE5E28CF}" type="sibTrans" cxnId="{0F9F7972-54E9-44DD-A04B-F75AD0C3921D}">
      <dgm:prSet/>
      <dgm:spPr/>
      <dgm:t>
        <a:bodyPr/>
        <a:lstStyle/>
        <a:p>
          <a:endParaRPr lang="en-GB"/>
        </a:p>
      </dgm:t>
    </dgm:pt>
    <dgm:pt modelId="{D6CE92A3-2F53-47E2-AACD-BCC8481B6F74}">
      <dgm:prSet phldrT="[Text]"/>
      <dgm:spPr/>
      <dgm:t>
        <a:bodyPr/>
        <a:lstStyle/>
        <a:p>
          <a:r>
            <a:rPr lang="en-GB" dirty="0" smtClean="0"/>
            <a:t>Families</a:t>
          </a:r>
          <a:endParaRPr lang="en-GB" dirty="0"/>
        </a:p>
      </dgm:t>
    </dgm:pt>
    <dgm:pt modelId="{2757B200-C153-48EB-A542-3F5B79E18434}" type="parTrans" cxnId="{BD7F86F6-9190-4D5E-8817-D9913B7A2A10}">
      <dgm:prSet/>
      <dgm:spPr/>
      <dgm:t>
        <a:bodyPr/>
        <a:lstStyle/>
        <a:p>
          <a:endParaRPr lang="en-GB"/>
        </a:p>
      </dgm:t>
    </dgm:pt>
    <dgm:pt modelId="{1C1977BF-4BD1-4485-8EA4-79D56C3A3C64}" type="sibTrans" cxnId="{BD7F86F6-9190-4D5E-8817-D9913B7A2A10}">
      <dgm:prSet/>
      <dgm:spPr/>
      <dgm:t>
        <a:bodyPr/>
        <a:lstStyle/>
        <a:p>
          <a:endParaRPr lang="en-GB"/>
        </a:p>
      </dgm:t>
    </dgm:pt>
    <dgm:pt modelId="{5539A951-4C5D-4C01-9EE8-B5A5A771208B}">
      <dgm:prSet phldrT="[Text]"/>
      <dgm:spPr/>
      <dgm:t>
        <a:bodyPr/>
        <a:lstStyle/>
        <a:p>
          <a:r>
            <a:rPr lang="en-GB" dirty="0" smtClean="0"/>
            <a:t>Communities </a:t>
          </a:r>
          <a:endParaRPr lang="en-GB" dirty="0"/>
        </a:p>
      </dgm:t>
    </dgm:pt>
    <dgm:pt modelId="{FCC674E0-E187-4312-82CB-246BED90F189}" type="parTrans" cxnId="{3FB1CCEE-2E72-44D6-B5F5-FE0E9188C138}">
      <dgm:prSet/>
      <dgm:spPr/>
      <dgm:t>
        <a:bodyPr/>
        <a:lstStyle/>
        <a:p>
          <a:endParaRPr lang="en-GB"/>
        </a:p>
      </dgm:t>
    </dgm:pt>
    <dgm:pt modelId="{2B1EB258-795C-4630-A9E3-344C5AB5E57F}" type="sibTrans" cxnId="{3FB1CCEE-2E72-44D6-B5F5-FE0E9188C138}">
      <dgm:prSet/>
      <dgm:spPr/>
      <dgm:t>
        <a:bodyPr/>
        <a:lstStyle/>
        <a:p>
          <a:endParaRPr lang="en-GB"/>
        </a:p>
      </dgm:t>
    </dgm:pt>
    <dgm:pt modelId="{6566FD59-0DC3-4CF1-8207-6B8CB08C455D}" type="pres">
      <dgm:prSet presAssocID="{BE17F983-44A6-4513-A07D-3CD936A05276}" presName="compositeShape" presStyleCnt="0">
        <dgm:presLayoutVars>
          <dgm:chMax val="7"/>
          <dgm:dir/>
          <dgm:resizeHandles val="exact"/>
        </dgm:presLayoutVars>
      </dgm:prSet>
      <dgm:spPr/>
    </dgm:pt>
    <dgm:pt modelId="{91F1EA1D-C381-47A7-A2F8-D69889C0D6F9}" type="pres">
      <dgm:prSet presAssocID="{14B6798B-35F6-4E0E-BB52-8C838E0266D6}" presName="circ1" presStyleLbl="vennNode1" presStyleIdx="0" presStyleCnt="3"/>
      <dgm:spPr/>
      <dgm:t>
        <a:bodyPr/>
        <a:lstStyle/>
        <a:p>
          <a:endParaRPr lang="en-GB"/>
        </a:p>
      </dgm:t>
    </dgm:pt>
    <dgm:pt modelId="{8F747C7F-DF98-4476-BC8C-CF8FDD7DA973}" type="pres">
      <dgm:prSet presAssocID="{14B6798B-35F6-4E0E-BB52-8C838E0266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BD220-61A9-48F0-B711-60AE2CCC3B5E}" type="pres">
      <dgm:prSet presAssocID="{D6CE92A3-2F53-47E2-AACD-BCC8481B6F74}" presName="circ2" presStyleLbl="vennNode1" presStyleIdx="1" presStyleCnt="3"/>
      <dgm:spPr/>
      <dgm:t>
        <a:bodyPr/>
        <a:lstStyle/>
        <a:p>
          <a:endParaRPr lang="en-GB"/>
        </a:p>
      </dgm:t>
    </dgm:pt>
    <dgm:pt modelId="{7FEA5ABE-5F87-4B58-86F2-93D16A5E6977}" type="pres">
      <dgm:prSet presAssocID="{D6CE92A3-2F53-47E2-AACD-BCC8481B6F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507141-FD44-4598-9F43-FA28BD66ABE6}" type="pres">
      <dgm:prSet presAssocID="{5539A951-4C5D-4C01-9EE8-B5A5A771208B}" presName="circ3" presStyleLbl="vennNode1" presStyleIdx="2" presStyleCnt="3"/>
      <dgm:spPr/>
      <dgm:t>
        <a:bodyPr/>
        <a:lstStyle/>
        <a:p>
          <a:endParaRPr lang="en-GB"/>
        </a:p>
      </dgm:t>
    </dgm:pt>
    <dgm:pt modelId="{ED06FA8F-2BC4-405D-BF7B-95AFC6D3E980}" type="pres">
      <dgm:prSet presAssocID="{5539A951-4C5D-4C01-9EE8-B5A5A77120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2749BB-1EFC-40CB-B9FA-56589A301E5C}" type="presOf" srcId="{D6CE92A3-2F53-47E2-AACD-BCC8481B6F74}" destId="{919BD220-61A9-48F0-B711-60AE2CCC3B5E}" srcOrd="0" destOrd="0" presId="urn:microsoft.com/office/officeart/2005/8/layout/venn1"/>
    <dgm:cxn modelId="{3FB1CCEE-2E72-44D6-B5F5-FE0E9188C138}" srcId="{BE17F983-44A6-4513-A07D-3CD936A05276}" destId="{5539A951-4C5D-4C01-9EE8-B5A5A771208B}" srcOrd="2" destOrd="0" parTransId="{FCC674E0-E187-4312-82CB-246BED90F189}" sibTransId="{2B1EB258-795C-4630-A9E3-344C5AB5E57F}"/>
    <dgm:cxn modelId="{93ADDAAE-9403-4955-8A37-66E782972CA8}" type="presOf" srcId="{D6CE92A3-2F53-47E2-AACD-BCC8481B6F74}" destId="{7FEA5ABE-5F87-4B58-86F2-93D16A5E6977}" srcOrd="1" destOrd="0" presId="urn:microsoft.com/office/officeart/2005/8/layout/venn1"/>
    <dgm:cxn modelId="{8ADBACBD-0CDA-4C54-83BE-0D4E855458E5}" type="presOf" srcId="{5539A951-4C5D-4C01-9EE8-B5A5A771208B}" destId="{ED06FA8F-2BC4-405D-BF7B-95AFC6D3E980}" srcOrd="1" destOrd="0" presId="urn:microsoft.com/office/officeart/2005/8/layout/venn1"/>
    <dgm:cxn modelId="{21008C65-E746-4CC8-8D9D-82285D0C47F2}" type="presOf" srcId="{14B6798B-35F6-4E0E-BB52-8C838E0266D6}" destId="{91F1EA1D-C381-47A7-A2F8-D69889C0D6F9}" srcOrd="0" destOrd="0" presId="urn:microsoft.com/office/officeart/2005/8/layout/venn1"/>
    <dgm:cxn modelId="{C3C4013E-A918-4082-BA65-382D633D3F0B}" type="presOf" srcId="{5539A951-4C5D-4C01-9EE8-B5A5A771208B}" destId="{39507141-FD44-4598-9F43-FA28BD66ABE6}" srcOrd="0" destOrd="0" presId="urn:microsoft.com/office/officeart/2005/8/layout/venn1"/>
    <dgm:cxn modelId="{8D41FC6A-C588-46CF-ABA2-172377065F9D}" type="presOf" srcId="{BE17F983-44A6-4513-A07D-3CD936A05276}" destId="{6566FD59-0DC3-4CF1-8207-6B8CB08C455D}" srcOrd="0" destOrd="0" presId="urn:microsoft.com/office/officeart/2005/8/layout/venn1"/>
    <dgm:cxn modelId="{922EE395-D509-4909-A9DE-53951FD26BCA}" type="presOf" srcId="{14B6798B-35F6-4E0E-BB52-8C838E0266D6}" destId="{8F747C7F-DF98-4476-BC8C-CF8FDD7DA973}" srcOrd="1" destOrd="0" presId="urn:microsoft.com/office/officeart/2005/8/layout/venn1"/>
    <dgm:cxn modelId="{0F9F7972-54E9-44DD-A04B-F75AD0C3921D}" srcId="{BE17F983-44A6-4513-A07D-3CD936A05276}" destId="{14B6798B-35F6-4E0E-BB52-8C838E0266D6}" srcOrd="0" destOrd="0" parTransId="{C6CE42F5-E18F-4B8A-AD4E-5B91BCC3AF25}" sibTransId="{A0353547-F0A5-41F3-9304-FBDCEE5E28CF}"/>
    <dgm:cxn modelId="{BD7F86F6-9190-4D5E-8817-D9913B7A2A10}" srcId="{BE17F983-44A6-4513-A07D-3CD936A05276}" destId="{D6CE92A3-2F53-47E2-AACD-BCC8481B6F74}" srcOrd="1" destOrd="0" parTransId="{2757B200-C153-48EB-A542-3F5B79E18434}" sibTransId="{1C1977BF-4BD1-4485-8EA4-79D56C3A3C64}"/>
    <dgm:cxn modelId="{C7300611-1FA3-43FB-8BBE-F1CBBA4F6B7C}" type="presParOf" srcId="{6566FD59-0DC3-4CF1-8207-6B8CB08C455D}" destId="{91F1EA1D-C381-47A7-A2F8-D69889C0D6F9}" srcOrd="0" destOrd="0" presId="urn:microsoft.com/office/officeart/2005/8/layout/venn1"/>
    <dgm:cxn modelId="{F4D05D34-A6C4-40E0-BA01-6E56FFB65329}" type="presParOf" srcId="{6566FD59-0DC3-4CF1-8207-6B8CB08C455D}" destId="{8F747C7F-DF98-4476-BC8C-CF8FDD7DA973}" srcOrd="1" destOrd="0" presId="urn:microsoft.com/office/officeart/2005/8/layout/venn1"/>
    <dgm:cxn modelId="{009358B3-6A90-4D1B-8CB5-061F41AC7650}" type="presParOf" srcId="{6566FD59-0DC3-4CF1-8207-6B8CB08C455D}" destId="{919BD220-61A9-48F0-B711-60AE2CCC3B5E}" srcOrd="2" destOrd="0" presId="urn:microsoft.com/office/officeart/2005/8/layout/venn1"/>
    <dgm:cxn modelId="{5E054D91-980D-4150-90DE-71B9E0F19F07}" type="presParOf" srcId="{6566FD59-0DC3-4CF1-8207-6B8CB08C455D}" destId="{7FEA5ABE-5F87-4B58-86F2-93D16A5E6977}" srcOrd="3" destOrd="0" presId="urn:microsoft.com/office/officeart/2005/8/layout/venn1"/>
    <dgm:cxn modelId="{D2F07898-722D-40E1-A806-3228F93DAE8E}" type="presParOf" srcId="{6566FD59-0DC3-4CF1-8207-6B8CB08C455D}" destId="{39507141-FD44-4598-9F43-FA28BD66ABE6}" srcOrd="4" destOrd="0" presId="urn:microsoft.com/office/officeart/2005/8/layout/venn1"/>
    <dgm:cxn modelId="{51F74AB6-EC33-4850-AB97-3F11FFC47CE7}" type="presParOf" srcId="{6566FD59-0DC3-4CF1-8207-6B8CB08C455D}" destId="{ED06FA8F-2BC4-405D-BF7B-95AFC6D3E9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1EA1D-C381-47A7-A2F8-D69889C0D6F9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Drugs </a:t>
          </a:r>
          <a:endParaRPr lang="en-GB" sz="1900" kern="1200" dirty="0"/>
        </a:p>
      </dsp:txBody>
      <dsp:txXfrm>
        <a:off x="3119088" y="531800"/>
        <a:ext cx="1991423" cy="1222009"/>
      </dsp:txXfrm>
    </dsp:sp>
    <dsp:sp modelId="{919BD220-61A9-48F0-B711-60AE2CCC3B5E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Families</a:t>
          </a:r>
          <a:endParaRPr lang="en-GB" sz="1900" kern="1200" dirty="0"/>
        </a:p>
      </dsp:txBody>
      <dsp:txXfrm>
        <a:off x="4567396" y="2455334"/>
        <a:ext cx="1629346" cy="1493567"/>
      </dsp:txXfrm>
    </dsp:sp>
    <dsp:sp modelId="{39507141-FD44-4598-9F43-FA28BD66ABE6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Communities </a:t>
          </a:r>
          <a:endParaRPr lang="en-GB" sz="19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C8246-25F9-4321-8CC3-275A3AE8296A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6131-C089-4A53-A09C-8217B94FB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Will</a:t>
            </a:r>
            <a:r>
              <a:rPr lang="en-GB" baseline="0" dirty="0" smtClean="0"/>
              <a:t> be advances made over the last few years – families in title of drug strategy for example, be maintained.. Easy to provide the rhetoric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B7F9-7D34-434D-ADCC-98ACB002A386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D42FD0-C3B2-4656-A497-9CE51DCCFCD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Evidence base … family members help in treatment but need support in their own right which is often forgotten </a:t>
            </a:r>
          </a:p>
          <a:p>
            <a:pPr eaLnBrk="1" hangingPunct="1"/>
            <a:r>
              <a:rPr lang="en-GB" dirty="0" smtClean="0"/>
              <a:t>Need to see drug users as family members not just clients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B2F18-695E-4BCA-960C-A084F76B11F2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3E90-E796-4512-97EC-2F59D44D7D18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3E90-E796-4512-97EC-2F59D44D7D1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6131-C089-4A53-A09C-8217B94FB525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2FDF9C-2358-456D-B454-E8F529FF9F20}" type="datetimeFigureOut">
              <a:rPr lang="en-GB" smtClean="0"/>
              <a:pPr/>
              <a:t>22/11/2010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92F684-5BFA-4A46-98B6-CF705E529FD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Families, communities and recovery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Vivienne Evans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Coalition’s commitment to a family friendly society</a:t>
            </a:r>
          </a:p>
          <a:p>
            <a:r>
              <a:rPr lang="en-GB" sz="4000" dirty="0" smtClean="0"/>
              <a:t>Families as a resource, not a deficit</a:t>
            </a:r>
          </a:p>
          <a:p>
            <a:r>
              <a:rPr lang="en-GB" sz="3600" dirty="0" smtClean="0"/>
              <a:t>Re-balanced treatment system; recovery </a:t>
            </a:r>
          </a:p>
          <a:p>
            <a:r>
              <a:rPr lang="en-GB" sz="3600" dirty="0" smtClean="0"/>
              <a:t>Big Society 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157192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28750"/>
            <a:ext cx="609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5905500" cy="32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157192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81325" y="1686719"/>
            <a:ext cx="3181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family?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85184"/>
            <a:ext cx="136815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0402" y="1481138"/>
            <a:ext cx="66831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a family affected by substance misuse look like?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85184"/>
            <a:ext cx="136815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600" i="1" dirty="0" smtClean="0"/>
              <a:t>   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Families affected by addiction problems are important for three  significant and related reasons: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buClr>
                <a:srgbClr val="FFC000"/>
              </a:buClr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Involvement of family members in the treatment of their relatives with addiction problems can enhance positive outcomes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Family members in these circumstances show symptoms of stress that merit help in their own right 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Effective treatment of the parent can have positive benefits for the child</a:t>
            </a:r>
          </a:p>
          <a:p>
            <a:pPr eaLnBrk="1" hangingPunct="1">
              <a:buClr>
                <a:srgbClr val="FFC000"/>
              </a:buClr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Better outcomes for children are achieved if they remain with their families</a:t>
            </a:r>
          </a:p>
          <a:p>
            <a:pPr eaLnBrk="1" hangingPunct="1">
              <a:buClr>
                <a:srgbClr val="FFC000"/>
              </a:buClr>
              <a:defRPr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bri" pitchFamily="34" charset="0"/>
              </a:rPr>
              <a:t>THE INFLUENCERS  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157192"/>
            <a:ext cx="15716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Prevention and early intervention?</a:t>
            </a:r>
          </a:p>
          <a:p>
            <a:r>
              <a:rPr lang="en-GB" sz="3600" dirty="0" smtClean="0"/>
              <a:t>Harm minimisation ?</a:t>
            </a:r>
          </a:p>
          <a:p>
            <a:r>
              <a:rPr lang="en-GB" sz="3600" dirty="0" smtClean="0"/>
              <a:t>Recovery/reintegration?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family support mean?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437112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Rebuilding family relationships is a key constituent of recovery</a:t>
            </a:r>
          </a:p>
          <a:p>
            <a:r>
              <a:rPr lang="en-GB" dirty="0" smtClean="0"/>
              <a:t>Families provide vital recovery capital</a:t>
            </a:r>
          </a:p>
          <a:p>
            <a:r>
              <a:rPr lang="en-GB" dirty="0" smtClean="0"/>
              <a:t>Families are well placed to help map individualised routes away from drug dependency</a:t>
            </a:r>
          </a:p>
          <a:p>
            <a:r>
              <a:rPr lang="en-GB" dirty="0" smtClean="0"/>
              <a:t>Families need to recover  too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families?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Families are relied upon to provide support without being adequately supported themselves</a:t>
            </a:r>
          </a:p>
          <a:p>
            <a:r>
              <a:rPr lang="en-GB" sz="2400" dirty="0" smtClean="0"/>
              <a:t>Families subsidise treatment provision </a:t>
            </a:r>
          </a:p>
          <a:p>
            <a:r>
              <a:rPr lang="en-GB" sz="2400" dirty="0" smtClean="0"/>
              <a:t>The welfare system penalises families </a:t>
            </a:r>
          </a:p>
          <a:p>
            <a:r>
              <a:rPr lang="en-GB" sz="2400" dirty="0" smtClean="0"/>
              <a:t>Families do not get support when they want to disengage with the drug user</a:t>
            </a:r>
          </a:p>
          <a:p>
            <a:r>
              <a:rPr lang="en-GB" sz="2400" dirty="0" smtClean="0"/>
              <a:t>The role of the family needs to be recognised at grassroots level, not </a:t>
            </a:r>
            <a:r>
              <a:rPr lang="en-GB" sz="2400" dirty="0"/>
              <a:t>j</a:t>
            </a:r>
            <a:r>
              <a:rPr lang="en-GB" sz="2400" dirty="0" smtClean="0"/>
              <a:t>ust with policy circles</a:t>
            </a:r>
          </a:p>
          <a:p>
            <a:r>
              <a:rPr lang="en-GB" sz="2400" dirty="0" smtClean="0"/>
              <a:t>Families want more information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72074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focus?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60648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Delivering family support at a time of economic cutbacks</a:t>
            </a:r>
          </a:p>
          <a:p>
            <a:r>
              <a:rPr lang="en-GB" dirty="0" smtClean="0"/>
              <a:t>The role of the state </a:t>
            </a:r>
          </a:p>
          <a:p>
            <a:r>
              <a:rPr lang="en-GB" dirty="0" smtClean="0"/>
              <a:t>Outcomes</a:t>
            </a:r>
          </a:p>
          <a:p>
            <a:r>
              <a:rPr lang="en-GB" dirty="0" smtClean="0"/>
              <a:t>Localism</a:t>
            </a:r>
          </a:p>
          <a:p>
            <a:r>
              <a:rPr lang="en-GB" dirty="0" smtClean="0"/>
              <a:t>Workforce</a:t>
            </a:r>
          </a:p>
          <a:p>
            <a:r>
              <a:rPr lang="en-GB" dirty="0" smtClean="0"/>
              <a:t>Confidentiality </a:t>
            </a:r>
          </a:p>
          <a:p>
            <a:r>
              <a:rPr lang="en-GB" dirty="0" smtClean="0"/>
              <a:t>Is family support necessarily a good thing?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724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333</Words>
  <Application>Microsoft Office PowerPoint</Application>
  <PresentationFormat>On-screen Show (4:3)</PresentationFormat>
  <Paragraphs>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Families, communities and recovery </vt:lpstr>
      <vt:lpstr>What is a family?</vt:lpstr>
      <vt:lpstr>What does a family affected by substance misuse look like?</vt:lpstr>
      <vt:lpstr>THE INFLUENCERS  </vt:lpstr>
      <vt:lpstr>What does family support mean?</vt:lpstr>
      <vt:lpstr>Why families? </vt:lpstr>
      <vt:lpstr>Key messages </vt:lpstr>
      <vt:lpstr>The focus?</vt:lpstr>
      <vt:lpstr>Barriers </vt:lpstr>
      <vt:lpstr>Opportunities 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Families, communities and recovery</dc:title>
  <dc:creator>Viv</dc:creator>
  <cp:lastModifiedBy>Altura UK Ltd</cp:lastModifiedBy>
  <cp:revision>13</cp:revision>
  <dcterms:created xsi:type="dcterms:W3CDTF">2010-11-19T10:42:27Z</dcterms:created>
  <dcterms:modified xsi:type="dcterms:W3CDTF">2010-11-22T15:00:57Z</dcterms:modified>
</cp:coreProperties>
</file>